
<file path=[Content_Types].xml><?xml version="1.0" encoding="utf-8"?>
<Types xmlns="http://schemas.openxmlformats.org/package/2006/content-types">
  <Default Extension="fntdata" ContentType="application/x-fontdata"/>
  <Default Extension="mp3" ContentType="audio/m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9" r:id="rId4"/>
    <p:sldId id="260" r:id="rId5"/>
    <p:sldId id="261" r:id="rId6"/>
    <p:sldId id="262" r:id="rId7"/>
    <p:sldId id="267" r:id="rId8"/>
    <p:sldId id="263" r:id="rId9"/>
    <p:sldId id="264" r:id="rId10"/>
    <p:sldId id="266" r:id="rId11"/>
  </p:sldIdLst>
  <p:sldSz cx="14630400" cy="8229600"/>
  <p:notesSz cx="8229600" cy="14630400"/>
  <p:embeddedFontLst>
    <p:embeddedFont>
      <p:font typeface="Fraunces Extra Bold" panose="020B0604020202020204" charset="0"/>
      <p:regular r:id="rId13"/>
    </p:embeddedFont>
    <p:embeddedFont>
      <p:font typeface="Nobile" panose="020B0604020202020204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91" d="100"/>
          <a:sy n="91" d="100"/>
        </p:scale>
        <p:origin x="68" y="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232640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References
Links to external resources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fml-dev.org/documentation/2.5.1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itch.io/" TargetMode="External"/><Relationship Id="rId5" Type="http://schemas.openxmlformats.org/officeDocument/2006/relationships/hyperlink" Target="https://pixabay.com/" TargetMode="External"/><Relationship Id="rId4" Type="http://schemas.openxmlformats.org/officeDocument/2006/relationships/hyperlink" Target="https://gameprogrammingpatterns.com/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7.xml"/><Relationship Id="rId3" Type="http://schemas.microsoft.com/office/2007/relationships/media" Target="../media/media2.mp3"/><Relationship Id="rId7" Type="http://schemas.openxmlformats.org/officeDocument/2006/relationships/slideLayout" Target="../slideLayouts/slideLayout9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audio" Target="../media/media3.mp3"/><Relationship Id="rId5" Type="http://schemas.microsoft.com/office/2007/relationships/media" Target="../media/media3.mp3"/><Relationship Id="rId4" Type="http://schemas.openxmlformats.org/officeDocument/2006/relationships/audio" Target="../media/media2.mp3"/><Relationship Id="rId9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391872" y="282190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60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Go Safe</a:t>
            </a:r>
            <a:endParaRPr lang="en-US" sz="6000" dirty="0"/>
          </a:p>
        </p:txBody>
      </p:sp>
      <p:sp>
        <p:nvSpPr>
          <p:cNvPr id="4" name="Text 1"/>
          <p:cNvSpPr/>
          <p:nvPr/>
        </p:nvSpPr>
        <p:spPr>
          <a:xfrm>
            <a:off x="5833460" y="3760410"/>
            <a:ext cx="755642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32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Hop, Dodge, Survive!</a:t>
            </a:r>
            <a:endParaRPr lang="en-US" sz="32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EB5B152-48EE-6316-9B9C-32A203C92C20}"/>
              </a:ext>
            </a:extLst>
          </p:cNvPr>
          <p:cNvSpPr/>
          <p:nvPr/>
        </p:nvSpPr>
        <p:spPr>
          <a:xfrm>
            <a:off x="12347891" y="7678168"/>
            <a:ext cx="2219688" cy="467670"/>
          </a:xfrm>
          <a:prstGeom prst="rect">
            <a:avLst/>
          </a:prstGeom>
          <a:solidFill>
            <a:srgbClr val="FAFFFA"/>
          </a:solidFill>
          <a:ln>
            <a:solidFill>
              <a:srgbClr val="FAFFF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68878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References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85119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SFML Documentation: </a:t>
            </a:r>
            <a:r>
              <a:rPr lang="en-US" sz="1750" u="sng" dirty="0">
                <a:solidFill>
                  <a:srgbClr val="438951"/>
                </a:solidFill>
                <a:latin typeface="Nobile" pitchFamily="34" charset="0"/>
                <a:ea typeface="Nobile" pitchFamily="34" charset="-122"/>
                <a:cs typeface="Nobile" pitchFamily="34" charset="-12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https://www.sfml-dev.org/documentation/2.5.1/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29339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Game Programming Patterns by Robert Nystrom: </a:t>
            </a:r>
            <a:r>
              <a:rPr lang="en-US" sz="1750" u="sng" dirty="0">
                <a:solidFill>
                  <a:srgbClr val="438951"/>
                </a:solidFill>
                <a:latin typeface="Nobile" pitchFamily="34" charset="0"/>
                <a:ea typeface="Nobile" pitchFamily="34" charset="-122"/>
                <a:cs typeface="Nobile" pitchFamily="34" charset="-12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https://gameprogrammingpatterns.com/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73559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For sound effects: </a:t>
            </a:r>
            <a:r>
              <a:rPr lang="en-US" sz="1750" u="sng" dirty="0">
                <a:solidFill>
                  <a:srgbClr val="438951"/>
                </a:solidFill>
                <a:latin typeface="Nobile" pitchFamily="34" charset="0"/>
                <a:ea typeface="Nobile" pitchFamily="34" charset="-122"/>
                <a:cs typeface="Nobile" pitchFamily="34" charset="-12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https://pixabay.com/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17779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Sprites: </a:t>
            </a:r>
            <a:r>
              <a:rPr lang="en-US" sz="1750" u="sng" dirty="0">
                <a:solidFill>
                  <a:srgbClr val="438951"/>
                </a:solidFill>
                <a:latin typeface="Nobile" pitchFamily="34" charset="0"/>
                <a:ea typeface="Nobile" pitchFamily="34" charset="-122"/>
                <a:cs typeface="Nobile" pitchFamily="34" charset="-12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https://itch.io/</a:t>
            </a:r>
            <a:endParaRPr lang="en-US" sz="175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51FC1C6-E2DE-4EF7-4447-3EB8A78525DF}"/>
              </a:ext>
            </a:extLst>
          </p:cNvPr>
          <p:cNvSpPr/>
          <p:nvPr/>
        </p:nvSpPr>
        <p:spPr>
          <a:xfrm>
            <a:off x="12347891" y="7678168"/>
            <a:ext cx="2219688" cy="467670"/>
          </a:xfrm>
          <a:prstGeom prst="rect">
            <a:avLst/>
          </a:prstGeom>
          <a:solidFill>
            <a:srgbClr val="FAFFFA"/>
          </a:solidFill>
          <a:ln>
            <a:solidFill>
              <a:srgbClr val="FAFFF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0823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Concept Overview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525792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E8F3E8"/>
          </a:solidFill>
          <a:ln/>
        </p:spPr>
        <p:txBody>
          <a:bodyPr/>
          <a:lstStyle/>
          <a:p>
            <a:endParaRPr lang="en-CA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860" y="2568297"/>
            <a:ext cx="340162" cy="42529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530906" y="2525792"/>
            <a:ext cx="3459242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Core Gameplay Mechanics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530906" y="3370540"/>
            <a:ext cx="345924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Hop, dodge, and survive!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216962" y="2525792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E8F3E8"/>
          </a:solidFill>
          <a:ln/>
        </p:spPr>
        <p:txBody>
          <a:bodyPr/>
          <a:lstStyle/>
          <a:p>
            <a:endParaRPr lang="en-CA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2032" y="2568297"/>
            <a:ext cx="340162" cy="425291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954078" y="2525792"/>
            <a:ext cx="3459242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Level Structure &amp; Difficulty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5954078" y="3370540"/>
            <a:ext cx="345924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Navigating hazardous roads and rivers.</a:t>
            </a:r>
            <a:endParaRPr lang="en-US" sz="1750" dirty="0"/>
          </a:p>
        </p:txBody>
      </p:sp>
      <p:sp>
        <p:nvSpPr>
          <p:cNvPr id="11" name="Shape 7"/>
          <p:cNvSpPr/>
          <p:nvPr/>
        </p:nvSpPr>
        <p:spPr>
          <a:xfrm>
            <a:off x="9640133" y="2525792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E8F3E8"/>
          </a:solidFill>
          <a:ln/>
        </p:spPr>
        <p:txBody>
          <a:bodyPr/>
          <a:lstStyle/>
          <a:p>
            <a:endParaRPr lang="en-CA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25204" y="2568297"/>
            <a:ext cx="340162" cy="425291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0377249" y="2525792"/>
            <a:ext cx="304169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UI, Controls, &amp; Audio</a:t>
            </a:r>
            <a:endParaRPr lang="en-US" sz="2200" dirty="0"/>
          </a:p>
        </p:txBody>
      </p:sp>
      <p:sp>
        <p:nvSpPr>
          <p:cNvPr id="14" name="Text 9"/>
          <p:cNvSpPr/>
          <p:nvPr/>
        </p:nvSpPr>
        <p:spPr>
          <a:xfrm>
            <a:off x="10377249" y="3016210"/>
            <a:ext cx="345924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Dodging vehicles and drones.</a:t>
            </a:r>
            <a:endParaRPr lang="en-US" sz="1750" dirty="0"/>
          </a:p>
        </p:txBody>
      </p:sp>
      <p:sp>
        <p:nvSpPr>
          <p:cNvPr id="15" name="Shape 10"/>
          <p:cNvSpPr/>
          <p:nvPr/>
        </p:nvSpPr>
        <p:spPr>
          <a:xfrm>
            <a:off x="793790" y="4578310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E8F3E8"/>
          </a:solidFill>
          <a:ln/>
        </p:spPr>
        <p:txBody>
          <a:bodyPr/>
          <a:lstStyle/>
          <a:p>
            <a:endParaRPr lang="en-CA"/>
          </a:p>
        </p:txBody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8860" y="4620816"/>
            <a:ext cx="340162" cy="425291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1530906" y="4578310"/>
            <a:ext cx="3459242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Technical Overview &amp; Production</a:t>
            </a:r>
            <a:endParaRPr lang="en-US" sz="2200" dirty="0"/>
          </a:p>
        </p:txBody>
      </p:sp>
      <p:sp>
        <p:nvSpPr>
          <p:cNvPr id="18" name="Text 12"/>
          <p:cNvSpPr/>
          <p:nvPr/>
        </p:nvSpPr>
        <p:spPr>
          <a:xfrm>
            <a:off x="1530906" y="5423059"/>
            <a:ext cx="345924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Technical details</a:t>
            </a:r>
            <a:endParaRPr lang="en-US" sz="1750" dirty="0"/>
          </a:p>
        </p:txBody>
      </p:sp>
      <p:sp>
        <p:nvSpPr>
          <p:cNvPr id="19" name="Shape 13"/>
          <p:cNvSpPr/>
          <p:nvPr/>
        </p:nvSpPr>
        <p:spPr>
          <a:xfrm>
            <a:off x="5216962" y="4578310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E8F3E8"/>
          </a:solidFill>
          <a:ln/>
        </p:spPr>
        <p:txBody>
          <a:bodyPr/>
          <a:lstStyle/>
          <a:p>
            <a:endParaRPr lang="en-CA"/>
          </a:p>
        </p:txBody>
      </p:sp>
      <p:pic>
        <p:nvPicPr>
          <p:cNvPr id="20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02032" y="4620816"/>
            <a:ext cx="340162" cy="425291"/>
          </a:xfrm>
          <a:prstGeom prst="rect">
            <a:avLst/>
          </a:prstGeom>
        </p:spPr>
      </p:pic>
      <p:sp>
        <p:nvSpPr>
          <p:cNvPr id="21" name="Text 14"/>
          <p:cNvSpPr/>
          <p:nvPr/>
        </p:nvSpPr>
        <p:spPr>
          <a:xfrm>
            <a:off x="5954078" y="4578310"/>
            <a:ext cx="3459242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Audio Presentation</a:t>
            </a:r>
            <a:endParaRPr lang="en-US" sz="2200" dirty="0"/>
          </a:p>
        </p:txBody>
      </p:sp>
      <p:sp>
        <p:nvSpPr>
          <p:cNvPr id="22" name="Text 15"/>
          <p:cNvSpPr/>
          <p:nvPr/>
        </p:nvSpPr>
        <p:spPr>
          <a:xfrm>
            <a:off x="5954078" y="5423059"/>
            <a:ext cx="345924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Visual and sound design</a:t>
            </a:r>
            <a:endParaRPr lang="en-US" sz="1750" dirty="0"/>
          </a:p>
        </p:txBody>
      </p:sp>
      <p:sp>
        <p:nvSpPr>
          <p:cNvPr id="23" name="Shape 16"/>
          <p:cNvSpPr/>
          <p:nvPr/>
        </p:nvSpPr>
        <p:spPr>
          <a:xfrm>
            <a:off x="9640133" y="4578310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E8F3E8"/>
          </a:solidFill>
          <a:ln/>
        </p:spPr>
        <p:txBody>
          <a:bodyPr/>
          <a:lstStyle/>
          <a:p>
            <a:endParaRPr lang="en-CA"/>
          </a:p>
        </p:txBody>
      </p:sp>
      <p:pic>
        <p:nvPicPr>
          <p:cNvPr id="2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25204" y="4620816"/>
            <a:ext cx="340162" cy="425291"/>
          </a:xfrm>
          <a:prstGeom prst="rect">
            <a:avLst/>
          </a:prstGeom>
        </p:spPr>
      </p:pic>
      <p:sp>
        <p:nvSpPr>
          <p:cNvPr id="25" name="Text 17"/>
          <p:cNvSpPr/>
          <p:nvPr/>
        </p:nvSpPr>
        <p:spPr>
          <a:xfrm>
            <a:off x="10377249" y="4578310"/>
            <a:ext cx="3459242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Live Gameplay Demonstration</a:t>
            </a:r>
            <a:endParaRPr lang="en-US" sz="2200" dirty="0"/>
          </a:p>
        </p:txBody>
      </p:sp>
      <p:sp>
        <p:nvSpPr>
          <p:cNvPr id="26" name="Text 18"/>
          <p:cNvSpPr/>
          <p:nvPr/>
        </p:nvSpPr>
        <p:spPr>
          <a:xfrm>
            <a:off x="10377249" y="5423059"/>
            <a:ext cx="345924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See the game in action.</a:t>
            </a:r>
            <a:endParaRPr lang="en-US" sz="1750" dirty="0"/>
          </a:p>
        </p:txBody>
      </p:sp>
      <p:sp>
        <p:nvSpPr>
          <p:cNvPr id="27" name="Shape 19"/>
          <p:cNvSpPr/>
          <p:nvPr/>
        </p:nvSpPr>
        <p:spPr>
          <a:xfrm>
            <a:off x="793790" y="6267926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E8F3E8"/>
          </a:solidFill>
          <a:ln/>
        </p:spPr>
        <p:txBody>
          <a:bodyPr/>
          <a:lstStyle/>
          <a:p>
            <a:endParaRPr lang="en-CA"/>
          </a:p>
        </p:txBody>
      </p:sp>
      <p:pic>
        <p:nvPicPr>
          <p:cNvPr id="2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8860" y="6310432"/>
            <a:ext cx="340162" cy="425291"/>
          </a:xfrm>
          <a:prstGeom prst="rect">
            <a:avLst/>
          </a:prstGeom>
        </p:spPr>
      </p:pic>
      <p:sp>
        <p:nvSpPr>
          <p:cNvPr id="29" name="Text 20"/>
          <p:cNvSpPr/>
          <p:nvPr/>
        </p:nvSpPr>
        <p:spPr>
          <a:xfrm>
            <a:off x="1530906" y="626792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References</a:t>
            </a:r>
            <a:endParaRPr lang="en-US" sz="2200" dirty="0"/>
          </a:p>
        </p:txBody>
      </p:sp>
      <p:sp>
        <p:nvSpPr>
          <p:cNvPr id="30" name="Text 21"/>
          <p:cNvSpPr/>
          <p:nvPr/>
        </p:nvSpPr>
        <p:spPr>
          <a:xfrm>
            <a:off x="1530906" y="6758345"/>
            <a:ext cx="123057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Reference links</a:t>
            </a:r>
            <a:endParaRPr lang="en-US" sz="1750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B86D93C-3975-3FED-647F-B8125816AC58}"/>
              </a:ext>
            </a:extLst>
          </p:cNvPr>
          <p:cNvSpPr/>
          <p:nvPr/>
        </p:nvSpPr>
        <p:spPr>
          <a:xfrm>
            <a:off x="12347891" y="7678168"/>
            <a:ext cx="2219688" cy="467670"/>
          </a:xfrm>
          <a:prstGeom prst="rect">
            <a:avLst/>
          </a:prstGeom>
          <a:solidFill>
            <a:srgbClr val="FAFFFA"/>
          </a:solidFill>
          <a:ln>
            <a:solidFill>
              <a:srgbClr val="FAFFF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-1" y="0"/>
            <a:ext cx="6172855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55306" y="778669"/>
            <a:ext cx="7313652" cy="6865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Core Gameplay Mechanics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6255306" y="2041684"/>
            <a:ext cx="494228" cy="494228"/>
          </a:xfrm>
          <a:prstGeom prst="roundRect">
            <a:avLst>
              <a:gd name="adj" fmla="val 40009"/>
            </a:avLst>
          </a:prstGeom>
          <a:solidFill>
            <a:srgbClr val="E8F3E8"/>
          </a:solidFill>
          <a:ln/>
        </p:spPr>
        <p:txBody>
          <a:bodyPr/>
          <a:lstStyle/>
          <a:p>
            <a:endParaRPr lang="en-CA"/>
          </a:p>
        </p:txBody>
      </p:sp>
      <p:sp>
        <p:nvSpPr>
          <p:cNvPr id="5" name="Text 2"/>
          <p:cNvSpPr/>
          <p:nvPr/>
        </p:nvSpPr>
        <p:spPr>
          <a:xfrm>
            <a:off x="6337637" y="2082820"/>
            <a:ext cx="329446" cy="4118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1</a:t>
            </a:r>
            <a:endParaRPr lang="en-US" sz="2550" dirty="0"/>
          </a:p>
        </p:txBody>
      </p:sp>
      <p:sp>
        <p:nvSpPr>
          <p:cNvPr id="6" name="Text 3"/>
          <p:cNvSpPr/>
          <p:nvPr/>
        </p:nvSpPr>
        <p:spPr>
          <a:xfrm>
            <a:off x="6969204" y="2041684"/>
            <a:ext cx="2746296" cy="343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Movement</a:t>
            </a:r>
            <a:endParaRPr lang="en-US" sz="2150" dirty="0"/>
          </a:p>
        </p:txBody>
      </p:sp>
      <p:sp>
        <p:nvSpPr>
          <p:cNvPr id="7" name="Text 4"/>
          <p:cNvSpPr/>
          <p:nvPr/>
        </p:nvSpPr>
        <p:spPr>
          <a:xfrm>
            <a:off x="6969204" y="2516743"/>
            <a:ext cx="6892290" cy="351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Use keyboard (W, A, S, D / Arrow keys) and Space for jumping.</a:t>
            </a:r>
            <a:endParaRPr lang="en-US" sz="1700" dirty="0"/>
          </a:p>
        </p:txBody>
      </p:sp>
      <p:sp>
        <p:nvSpPr>
          <p:cNvPr id="8" name="Shape 5"/>
          <p:cNvSpPr/>
          <p:nvPr/>
        </p:nvSpPr>
        <p:spPr>
          <a:xfrm>
            <a:off x="6255306" y="3334941"/>
            <a:ext cx="494228" cy="494228"/>
          </a:xfrm>
          <a:prstGeom prst="roundRect">
            <a:avLst>
              <a:gd name="adj" fmla="val 40009"/>
            </a:avLst>
          </a:prstGeom>
          <a:solidFill>
            <a:srgbClr val="E8F3E8"/>
          </a:solidFill>
          <a:ln/>
        </p:spPr>
        <p:txBody>
          <a:bodyPr/>
          <a:lstStyle/>
          <a:p>
            <a:endParaRPr lang="en-CA"/>
          </a:p>
        </p:txBody>
      </p:sp>
      <p:sp>
        <p:nvSpPr>
          <p:cNvPr id="9" name="Text 6"/>
          <p:cNvSpPr/>
          <p:nvPr/>
        </p:nvSpPr>
        <p:spPr>
          <a:xfrm>
            <a:off x="6337637" y="3376077"/>
            <a:ext cx="329446" cy="4118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2</a:t>
            </a:r>
            <a:endParaRPr lang="en-US" sz="2550" dirty="0"/>
          </a:p>
        </p:txBody>
      </p:sp>
      <p:sp>
        <p:nvSpPr>
          <p:cNvPr id="10" name="Text 7"/>
          <p:cNvSpPr/>
          <p:nvPr/>
        </p:nvSpPr>
        <p:spPr>
          <a:xfrm>
            <a:off x="6969204" y="3334941"/>
            <a:ext cx="2746296" cy="343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Traffic Signals</a:t>
            </a:r>
            <a:endParaRPr lang="en-US" sz="2150" dirty="0"/>
          </a:p>
        </p:txBody>
      </p:sp>
      <p:sp>
        <p:nvSpPr>
          <p:cNvPr id="11" name="Text 8"/>
          <p:cNvSpPr/>
          <p:nvPr/>
        </p:nvSpPr>
        <p:spPr>
          <a:xfrm>
            <a:off x="6969204" y="3810000"/>
            <a:ext cx="6892290" cy="7029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Automated cycle (Green: 3 s, Yellow: 2 s, Red: 2 s) that affect vehicle speed.</a:t>
            </a:r>
            <a:endParaRPr lang="en-US" sz="1700" dirty="0"/>
          </a:p>
        </p:txBody>
      </p:sp>
      <p:sp>
        <p:nvSpPr>
          <p:cNvPr id="12" name="Shape 9"/>
          <p:cNvSpPr/>
          <p:nvPr/>
        </p:nvSpPr>
        <p:spPr>
          <a:xfrm>
            <a:off x="6255306" y="4979670"/>
            <a:ext cx="494228" cy="494228"/>
          </a:xfrm>
          <a:prstGeom prst="roundRect">
            <a:avLst>
              <a:gd name="adj" fmla="val 40009"/>
            </a:avLst>
          </a:prstGeom>
          <a:solidFill>
            <a:srgbClr val="E8F3E8"/>
          </a:solidFill>
          <a:ln/>
        </p:spPr>
        <p:txBody>
          <a:bodyPr/>
          <a:lstStyle/>
          <a:p>
            <a:endParaRPr lang="en-CA"/>
          </a:p>
        </p:txBody>
      </p:sp>
      <p:sp>
        <p:nvSpPr>
          <p:cNvPr id="13" name="Text 10"/>
          <p:cNvSpPr/>
          <p:nvPr/>
        </p:nvSpPr>
        <p:spPr>
          <a:xfrm>
            <a:off x="6337637" y="5020806"/>
            <a:ext cx="329446" cy="4118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3</a:t>
            </a:r>
            <a:endParaRPr lang="en-US" sz="2550" dirty="0"/>
          </a:p>
        </p:txBody>
      </p:sp>
      <p:sp>
        <p:nvSpPr>
          <p:cNvPr id="14" name="Text 11"/>
          <p:cNvSpPr/>
          <p:nvPr/>
        </p:nvSpPr>
        <p:spPr>
          <a:xfrm>
            <a:off x="6969204" y="4979670"/>
            <a:ext cx="2832616" cy="343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Safe River Mechanic</a:t>
            </a:r>
            <a:endParaRPr lang="en-US" sz="2150" dirty="0"/>
          </a:p>
        </p:txBody>
      </p:sp>
      <p:sp>
        <p:nvSpPr>
          <p:cNvPr id="15" name="Text 12"/>
          <p:cNvSpPr/>
          <p:nvPr/>
        </p:nvSpPr>
        <p:spPr>
          <a:xfrm>
            <a:off x="6969204" y="5454729"/>
            <a:ext cx="6892290" cy="351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Activate a sliding animation via power-up to cross rivers safely.</a:t>
            </a:r>
            <a:endParaRPr lang="en-US" sz="1700" dirty="0"/>
          </a:p>
        </p:txBody>
      </p:sp>
      <p:sp>
        <p:nvSpPr>
          <p:cNvPr id="16" name="Shape 13"/>
          <p:cNvSpPr/>
          <p:nvPr/>
        </p:nvSpPr>
        <p:spPr>
          <a:xfrm>
            <a:off x="6255306" y="6272927"/>
            <a:ext cx="494228" cy="494228"/>
          </a:xfrm>
          <a:prstGeom prst="roundRect">
            <a:avLst>
              <a:gd name="adj" fmla="val 40009"/>
            </a:avLst>
          </a:prstGeom>
          <a:solidFill>
            <a:srgbClr val="E8F3E8"/>
          </a:solidFill>
          <a:ln/>
        </p:spPr>
        <p:txBody>
          <a:bodyPr/>
          <a:lstStyle/>
          <a:p>
            <a:endParaRPr lang="en-CA"/>
          </a:p>
        </p:txBody>
      </p:sp>
      <p:sp>
        <p:nvSpPr>
          <p:cNvPr id="17" name="Text 14"/>
          <p:cNvSpPr/>
          <p:nvPr/>
        </p:nvSpPr>
        <p:spPr>
          <a:xfrm>
            <a:off x="6337637" y="6314063"/>
            <a:ext cx="329446" cy="4118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4</a:t>
            </a:r>
            <a:endParaRPr lang="en-US" sz="2550" dirty="0"/>
          </a:p>
        </p:txBody>
      </p:sp>
      <p:sp>
        <p:nvSpPr>
          <p:cNvPr id="18" name="Text 15"/>
          <p:cNvSpPr/>
          <p:nvPr/>
        </p:nvSpPr>
        <p:spPr>
          <a:xfrm>
            <a:off x="6969204" y="6272927"/>
            <a:ext cx="2746296" cy="343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Enemy Behavior</a:t>
            </a:r>
            <a:endParaRPr lang="en-US" sz="2150" dirty="0"/>
          </a:p>
        </p:txBody>
      </p:sp>
      <p:sp>
        <p:nvSpPr>
          <p:cNvPr id="19" name="Text 16"/>
          <p:cNvSpPr/>
          <p:nvPr/>
        </p:nvSpPr>
        <p:spPr>
          <a:xfrm>
            <a:off x="6969204" y="6747986"/>
            <a:ext cx="6892290" cy="7029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Vehicles adjust speed globally based on signal state. Drones follow the player with an offset and use lasers.</a:t>
            </a:r>
            <a:endParaRPr lang="en-US" sz="17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4A8E8C7-891C-0C76-161A-1E9CC52B4F4E}"/>
              </a:ext>
            </a:extLst>
          </p:cNvPr>
          <p:cNvSpPr/>
          <p:nvPr/>
        </p:nvSpPr>
        <p:spPr>
          <a:xfrm>
            <a:off x="12347891" y="7678168"/>
            <a:ext cx="2219688" cy="467670"/>
          </a:xfrm>
          <a:prstGeom prst="rect">
            <a:avLst/>
          </a:prstGeom>
          <a:solidFill>
            <a:srgbClr val="FAFFFA"/>
          </a:solidFill>
          <a:ln>
            <a:solidFill>
              <a:srgbClr val="FAFFF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525014" y="1245731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Level Structure &amp; Difficulty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525014" y="2595244"/>
            <a:ext cx="7556421" cy="1306949"/>
          </a:xfrm>
          <a:prstGeom prst="roundRect">
            <a:avLst>
              <a:gd name="adj" fmla="val 15620"/>
            </a:avLst>
          </a:prstGeom>
          <a:solidFill>
            <a:srgbClr val="E8F3E8"/>
          </a:solidFill>
          <a:ln/>
        </p:spPr>
        <p:txBody>
          <a:bodyPr/>
          <a:lstStyle/>
          <a:p>
            <a:endParaRPr lang="en-CA"/>
          </a:p>
        </p:txBody>
      </p:sp>
      <p:sp>
        <p:nvSpPr>
          <p:cNvPr id="5" name="Text 2"/>
          <p:cNvSpPr/>
          <p:nvPr/>
        </p:nvSpPr>
        <p:spPr>
          <a:xfrm>
            <a:off x="751828" y="282205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Level 1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51828" y="3312476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Fewer obstacles, slower traffic, a gentle introduction.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25014" y="4129007"/>
            <a:ext cx="7556421" cy="1669852"/>
          </a:xfrm>
          <a:prstGeom prst="roundRect">
            <a:avLst>
              <a:gd name="adj" fmla="val 12225"/>
            </a:avLst>
          </a:prstGeom>
          <a:solidFill>
            <a:srgbClr val="E8F3E8"/>
          </a:solidFill>
          <a:ln/>
        </p:spPr>
        <p:txBody>
          <a:bodyPr/>
          <a:lstStyle/>
          <a:p>
            <a:endParaRPr lang="en-CA"/>
          </a:p>
        </p:txBody>
      </p:sp>
      <p:sp>
        <p:nvSpPr>
          <p:cNvPr id="8" name="Text 5"/>
          <p:cNvSpPr/>
          <p:nvPr/>
        </p:nvSpPr>
        <p:spPr>
          <a:xfrm>
            <a:off x="751828" y="435582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Level 2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51828" y="4846239"/>
            <a:ext cx="710279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Increased enemy spawn rates, faster vehicles, heightened challenge.</a:t>
            </a:r>
            <a:endParaRPr lang="en-US" sz="175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60D88E8-4E68-4A6F-0C7B-E4961D4D602B}"/>
              </a:ext>
            </a:extLst>
          </p:cNvPr>
          <p:cNvSpPr/>
          <p:nvPr/>
        </p:nvSpPr>
        <p:spPr>
          <a:xfrm>
            <a:off x="12347891" y="7678168"/>
            <a:ext cx="2219688" cy="467670"/>
          </a:xfrm>
          <a:prstGeom prst="rect">
            <a:avLst/>
          </a:prstGeom>
          <a:solidFill>
            <a:srgbClr val="FAFFFA"/>
          </a:solidFill>
          <a:ln>
            <a:solidFill>
              <a:srgbClr val="FAFFF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8D11D60-27A4-BDCF-1262-0DF8DF5F5AA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308249" y="233916"/>
            <a:ext cx="6194560" cy="779012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140918" y="185621"/>
            <a:ext cx="6489482" cy="740734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266944"/>
            <a:ext cx="608599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UI, Controls, &amp; Audio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2355533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587579" y="231588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Menus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1587579" y="2806303"/>
            <a:ext cx="676263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Clean, modern UI with falling leaves background animations.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3889296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587579" y="38496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Controls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1587579" y="4340066"/>
            <a:ext cx="676263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Responsive keyboard controls with W, A, S, D (or arrow keys), Space for jump, ESC to return to the menu, etc.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5785961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587579" y="57463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Audio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1587579" y="6236732"/>
            <a:ext cx="676263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Continuous background music on a dedicated channel. Responsive one-shot sound effects (jump, run, collision).</a:t>
            </a:r>
            <a:endParaRPr lang="en-US" sz="175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1D87F75-03D8-024C-C7D1-D7C71E26E379}"/>
              </a:ext>
            </a:extLst>
          </p:cNvPr>
          <p:cNvSpPr/>
          <p:nvPr/>
        </p:nvSpPr>
        <p:spPr>
          <a:xfrm>
            <a:off x="12347891" y="7678168"/>
            <a:ext cx="2219688" cy="467670"/>
          </a:xfrm>
          <a:prstGeom prst="rect">
            <a:avLst/>
          </a:prstGeom>
          <a:solidFill>
            <a:srgbClr val="FAFFFA"/>
          </a:solidFill>
          <a:ln>
            <a:solidFill>
              <a:srgbClr val="FAFFF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5683" y="554593"/>
            <a:ext cx="8535591" cy="630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9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Technical Overview &amp; Production</a:t>
            </a:r>
            <a:endParaRPr lang="en-US" sz="39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2423" y="1587818"/>
            <a:ext cx="1635800" cy="148399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868579" y="2344936"/>
            <a:ext cx="28348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1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5029795" y="1950601"/>
            <a:ext cx="2520196" cy="315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Development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5029795" y="2386608"/>
            <a:ext cx="4554022" cy="322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Developed in C++ using SFML, optimized for PC.</a:t>
            </a:r>
            <a:endParaRPr lang="en-US" sz="1550" dirty="0"/>
          </a:p>
        </p:txBody>
      </p:sp>
      <p:sp>
        <p:nvSpPr>
          <p:cNvPr id="7" name="Shape 4"/>
          <p:cNvSpPr/>
          <p:nvPr/>
        </p:nvSpPr>
        <p:spPr>
          <a:xfrm>
            <a:off x="4878586" y="3087410"/>
            <a:ext cx="8995767" cy="11430"/>
          </a:xfrm>
          <a:prstGeom prst="roundRect">
            <a:avLst>
              <a:gd name="adj" fmla="val 1587600"/>
            </a:avLst>
          </a:prstGeom>
          <a:solidFill>
            <a:srgbClr val="CED9CE"/>
          </a:solidFill>
          <a:ln/>
        </p:spPr>
        <p:txBody>
          <a:bodyPr/>
          <a:lstStyle/>
          <a:p>
            <a:endParaRPr lang="en-CA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4583" y="3122176"/>
            <a:ext cx="3271599" cy="1483995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868579" y="3687008"/>
            <a:ext cx="28348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2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5847755" y="3484959"/>
            <a:ext cx="2520196" cy="315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Assets</a:t>
            </a:r>
            <a:endParaRPr lang="en-US" sz="1950" dirty="0"/>
          </a:p>
        </p:txBody>
      </p:sp>
      <p:sp>
        <p:nvSpPr>
          <p:cNvPr id="11" name="Text 7"/>
          <p:cNvSpPr/>
          <p:nvPr/>
        </p:nvSpPr>
        <p:spPr>
          <a:xfrm>
            <a:off x="5847755" y="3920966"/>
            <a:ext cx="4419481" cy="322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Uses texture atlas (gosafe.png) for art assets.</a:t>
            </a:r>
            <a:endParaRPr lang="en-US" sz="1550" dirty="0"/>
          </a:p>
        </p:txBody>
      </p:sp>
      <p:sp>
        <p:nvSpPr>
          <p:cNvPr id="12" name="Shape 8"/>
          <p:cNvSpPr/>
          <p:nvPr/>
        </p:nvSpPr>
        <p:spPr>
          <a:xfrm>
            <a:off x="5696545" y="4621768"/>
            <a:ext cx="8177808" cy="11430"/>
          </a:xfrm>
          <a:prstGeom prst="roundRect">
            <a:avLst>
              <a:gd name="adj" fmla="val 1587600"/>
            </a:avLst>
          </a:prstGeom>
          <a:solidFill>
            <a:srgbClr val="CED9CE"/>
          </a:solidFill>
          <a:ln/>
        </p:spPr>
        <p:txBody>
          <a:bodyPr/>
          <a:lstStyle/>
          <a:p>
            <a:endParaRPr lang="en-CA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6623" y="4656534"/>
            <a:ext cx="4907518" cy="1483995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868579" y="5221367"/>
            <a:ext cx="28348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3</a:t>
            </a:r>
            <a:endParaRPr lang="en-US" sz="2200" dirty="0"/>
          </a:p>
        </p:txBody>
      </p:sp>
      <p:sp>
        <p:nvSpPr>
          <p:cNvPr id="15" name="Text 10"/>
          <p:cNvSpPr/>
          <p:nvPr/>
        </p:nvSpPr>
        <p:spPr>
          <a:xfrm>
            <a:off x="6665714" y="4858107"/>
            <a:ext cx="2520196" cy="315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Audio</a:t>
            </a:r>
            <a:endParaRPr lang="en-US" sz="1950" dirty="0"/>
          </a:p>
        </p:txBody>
      </p:sp>
      <p:sp>
        <p:nvSpPr>
          <p:cNvPr id="16" name="Text 11"/>
          <p:cNvSpPr/>
          <p:nvPr/>
        </p:nvSpPr>
        <p:spPr>
          <a:xfrm>
            <a:off x="6665714" y="5294114"/>
            <a:ext cx="7057430" cy="6448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Distinct systems for background music (sf::Music) and sound effects (via MusicPlayer or dedicated SoundPlayer).</a:t>
            </a:r>
            <a:endParaRPr lang="en-US" sz="1550" dirty="0"/>
          </a:p>
        </p:txBody>
      </p:sp>
      <p:sp>
        <p:nvSpPr>
          <p:cNvPr id="17" name="Shape 12"/>
          <p:cNvSpPr/>
          <p:nvPr/>
        </p:nvSpPr>
        <p:spPr>
          <a:xfrm>
            <a:off x="6514505" y="6156127"/>
            <a:ext cx="7359848" cy="11430"/>
          </a:xfrm>
          <a:prstGeom prst="roundRect">
            <a:avLst>
              <a:gd name="adj" fmla="val 1587600"/>
            </a:avLst>
          </a:prstGeom>
          <a:solidFill>
            <a:srgbClr val="CED9CE"/>
          </a:solidFill>
          <a:ln/>
        </p:spPr>
        <p:txBody>
          <a:bodyPr/>
          <a:lstStyle/>
          <a:p>
            <a:endParaRPr lang="en-CA"/>
          </a:p>
        </p:txBody>
      </p:sp>
      <p:pic>
        <p:nvPicPr>
          <p:cNvPr id="1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664" y="6190893"/>
            <a:ext cx="6543318" cy="1483995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3868579" y="6755725"/>
            <a:ext cx="28348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4</a:t>
            </a:r>
            <a:endParaRPr lang="en-US" sz="2200" dirty="0"/>
          </a:p>
        </p:txBody>
      </p:sp>
      <p:sp>
        <p:nvSpPr>
          <p:cNvPr id="20" name="Text 14"/>
          <p:cNvSpPr/>
          <p:nvPr/>
        </p:nvSpPr>
        <p:spPr>
          <a:xfrm>
            <a:off x="7483554" y="6392466"/>
            <a:ext cx="2520196" cy="315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Gameplay</a:t>
            </a:r>
            <a:endParaRPr lang="en-US" sz="1950" dirty="0"/>
          </a:p>
        </p:txBody>
      </p:sp>
      <p:sp>
        <p:nvSpPr>
          <p:cNvPr id="21" name="Text 15"/>
          <p:cNvSpPr/>
          <p:nvPr/>
        </p:nvSpPr>
        <p:spPr>
          <a:xfrm>
            <a:off x="7483554" y="6828473"/>
            <a:ext cx="6239589" cy="6448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Robust procedural generation for level elements and dynamic hazard spawning.</a:t>
            </a:r>
            <a:endParaRPr lang="en-US" sz="155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2DE622E-355D-FD27-6FC6-69210951149A}"/>
              </a:ext>
            </a:extLst>
          </p:cNvPr>
          <p:cNvSpPr/>
          <p:nvPr/>
        </p:nvSpPr>
        <p:spPr>
          <a:xfrm>
            <a:off x="12347891" y="7678168"/>
            <a:ext cx="2219688" cy="467670"/>
          </a:xfrm>
          <a:prstGeom prst="rect">
            <a:avLst/>
          </a:prstGeom>
          <a:solidFill>
            <a:srgbClr val="FAFFFA"/>
          </a:solidFill>
          <a:ln>
            <a:solidFill>
              <a:srgbClr val="FAFFF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0727FBCC-64E2-48EE-162F-1D45457E4FE3}"/>
              </a:ext>
            </a:extLst>
          </p:cNvPr>
          <p:cNvSpPr/>
          <p:nvPr/>
        </p:nvSpPr>
        <p:spPr>
          <a:xfrm>
            <a:off x="705683" y="554593"/>
            <a:ext cx="9080491" cy="630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9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Code Extract: Automated Traffic Signal</a:t>
            </a:r>
            <a:endParaRPr lang="en-US" sz="395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245CEF1-E413-FA20-2476-041C49A7D168}"/>
              </a:ext>
            </a:extLst>
          </p:cNvPr>
          <p:cNvSpPr/>
          <p:nvPr/>
        </p:nvSpPr>
        <p:spPr>
          <a:xfrm>
            <a:off x="12347891" y="7678168"/>
            <a:ext cx="2219688" cy="467670"/>
          </a:xfrm>
          <a:prstGeom prst="rect">
            <a:avLst/>
          </a:prstGeom>
          <a:solidFill>
            <a:srgbClr val="FAFFFA"/>
          </a:solidFill>
          <a:ln>
            <a:solidFill>
              <a:srgbClr val="FAFFF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6" name="Picture 5" descr="A computer screen shot of a program&#10;&#10;AI-generated content may be incorrect.">
            <a:extLst>
              <a:ext uri="{FF2B5EF4-FFF2-40B4-BE49-F238E27FC236}">
                <a16:creationId xmlns:a16="http://schemas.microsoft.com/office/drawing/2014/main" id="{26AF2771-BFA4-9706-D982-6E41C3E144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683" y="1465832"/>
            <a:ext cx="10847371" cy="6583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2522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42179"/>
            <a:ext cx="726019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Audio Presentation</a:t>
            </a:r>
            <a:endParaRPr lang="en-US" sz="445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8146DD1-C286-DBB0-FCA8-E0D42D1ED41A}"/>
              </a:ext>
            </a:extLst>
          </p:cNvPr>
          <p:cNvSpPr/>
          <p:nvPr/>
        </p:nvSpPr>
        <p:spPr>
          <a:xfrm>
            <a:off x="12347891" y="7678168"/>
            <a:ext cx="2219688" cy="467670"/>
          </a:xfrm>
          <a:prstGeom prst="rect">
            <a:avLst/>
          </a:prstGeom>
          <a:solidFill>
            <a:srgbClr val="FAFFFA"/>
          </a:solidFill>
          <a:ln>
            <a:solidFill>
              <a:srgbClr val="FAFFF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7" name="gosafe">
            <a:hlinkClick r:id="" action="ppaction://media"/>
            <a:extLst>
              <a:ext uri="{FF2B5EF4-FFF2-40B4-BE49-F238E27FC236}">
                <a16:creationId xmlns:a16="http://schemas.microsoft.com/office/drawing/2014/main" id="{DE7FD2D8-D32A-16D1-C3ED-AF7623CA2DC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485624" y="2398845"/>
            <a:ext cx="406400" cy="406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96F358E-FA39-F76C-F7D8-A6A164B87CFC}"/>
              </a:ext>
            </a:extLst>
          </p:cNvPr>
          <p:cNvSpPr txBox="1"/>
          <p:nvPr/>
        </p:nvSpPr>
        <p:spPr>
          <a:xfrm>
            <a:off x="793790" y="2816491"/>
            <a:ext cx="48950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Music: Go Safe</a:t>
            </a:r>
            <a:endParaRPr lang="en-CA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34E39AD-0A78-DA2B-BF8C-DB682A48FB26}"/>
              </a:ext>
            </a:extLst>
          </p:cNvPr>
          <p:cNvSpPr txBox="1"/>
          <p:nvPr/>
        </p:nvSpPr>
        <p:spPr>
          <a:xfrm>
            <a:off x="793790" y="3901290"/>
            <a:ext cx="395969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Sound Effect: Run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Sound Effect: Jump</a:t>
            </a:r>
            <a:endParaRPr lang="en-CA" sz="2400" dirty="0"/>
          </a:p>
        </p:txBody>
      </p:sp>
      <p:pic>
        <p:nvPicPr>
          <p:cNvPr id="11" name="jump">
            <a:hlinkClick r:id="" action="ppaction://media"/>
            <a:extLst>
              <a:ext uri="{FF2B5EF4-FFF2-40B4-BE49-F238E27FC236}">
                <a16:creationId xmlns:a16="http://schemas.microsoft.com/office/drawing/2014/main" id="{A9C0AB7C-D0D0-7656-9051-9237F322B033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485624" y="5199441"/>
            <a:ext cx="406400" cy="406400"/>
          </a:xfrm>
          <a:prstGeom prst="rect">
            <a:avLst/>
          </a:prstGeom>
        </p:spPr>
      </p:pic>
      <p:pic>
        <p:nvPicPr>
          <p:cNvPr id="12" name="run">
            <a:hlinkClick r:id="" action="ppaction://media"/>
            <a:extLst>
              <a:ext uri="{FF2B5EF4-FFF2-40B4-BE49-F238E27FC236}">
                <a16:creationId xmlns:a16="http://schemas.microsoft.com/office/drawing/2014/main" id="{2D6B0318-F304-1507-BF50-2601B9B01B14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485624" y="3810000"/>
            <a:ext cx="406400" cy="406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60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417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audio>
              <p:cMediaNode vol="8000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  <p:audio>
              <p:cMediaNode vol="8000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-1" y="1"/>
            <a:ext cx="5695805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25277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Live Gameplay Demonstration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010495"/>
            <a:ext cx="170021" cy="853321"/>
          </a:xfrm>
          <a:prstGeom prst="roundRect">
            <a:avLst>
              <a:gd name="adj" fmla="val 120071"/>
            </a:avLst>
          </a:prstGeom>
          <a:solidFill>
            <a:srgbClr val="E8F3E8"/>
          </a:solidFill>
          <a:ln/>
        </p:spPr>
        <p:txBody>
          <a:bodyPr/>
          <a:lstStyle/>
          <a:p>
            <a:endParaRPr lang="en-CA"/>
          </a:p>
        </p:txBody>
      </p:sp>
      <p:sp>
        <p:nvSpPr>
          <p:cNvPr id="5" name="Text 2"/>
          <p:cNvSpPr/>
          <p:nvPr/>
        </p:nvSpPr>
        <p:spPr>
          <a:xfrm>
            <a:off x="6790373" y="30104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Level 1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790373" y="3500914"/>
            <a:ext cx="704623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Fewer obstacles, slower traffic, a gentle introduction.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6620351" y="4090630"/>
            <a:ext cx="170021" cy="1216223"/>
          </a:xfrm>
          <a:prstGeom prst="roundRect">
            <a:avLst>
              <a:gd name="adj" fmla="val 120071"/>
            </a:avLst>
          </a:prstGeom>
          <a:solidFill>
            <a:srgbClr val="E8F3E8"/>
          </a:solidFill>
          <a:ln/>
        </p:spPr>
        <p:txBody>
          <a:bodyPr/>
          <a:lstStyle/>
          <a:p>
            <a:endParaRPr lang="en-CA"/>
          </a:p>
        </p:txBody>
      </p:sp>
      <p:sp>
        <p:nvSpPr>
          <p:cNvPr id="8" name="Text 5"/>
          <p:cNvSpPr/>
          <p:nvPr/>
        </p:nvSpPr>
        <p:spPr>
          <a:xfrm>
            <a:off x="7130534" y="409063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Level 2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130534" y="4581049"/>
            <a:ext cx="670607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Increased enemy spawn rates, faster vehicles, heightened challenge.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960632" y="5533668"/>
            <a:ext cx="170021" cy="1216223"/>
          </a:xfrm>
          <a:prstGeom prst="roundRect">
            <a:avLst>
              <a:gd name="adj" fmla="val 120071"/>
            </a:avLst>
          </a:prstGeom>
          <a:solidFill>
            <a:srgbClr val="E8F3E8"/>
          </a:solidFill>
          <a:ln/>
        </p:spPr>
        <p:txBody>
          <a:bodyPr/>
          <a:lstStyle/>
          <a:p>
            <a:endParaRPr lang="en-CA"/>
          </a:p>
        </p:txBody>
      </p:sp>
      <p:sp>
        <p:nvSpPr>
          <p:cNvPr id="11" name="Text 8"/>
          <p:cNvSpPr/>
          <p:nvPr/>
        </p:nvSpPr>
        <p:spPr>
          <a:xfrm>
            <a:off x="7470815" y="5533668"/>
            <a:ext cx="303442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Gameplay Mechanics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470815" y="6024086"/>
            <a:ext cx="636579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Automated traffic signals affecting vehicle speed. Safe river sliding, collision, and drone behavior.</a:t>
            </a:r>
            <a:endParaRPr lang="en-US" sz="175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E81A9C9-AEAF-BA2F-92FC-72BF7BF867CB}"/>
              </a:ext>
            </a:extLst>
          </p:cNvPr>
          <p:cNvSpPr/>
          <p:nvPr/>
        </p:nvSpPr>
        <p:spPr>
          <a:xfrm>
            <a:off x="12347891" y="7678168"/>
            <a:ext cx="2219688" cy="467670"/>
          </a:xfrm>
          <a:prstGeom prst="rect">
            <a:avLst/>
          </a:prstGeom>
          <a:solidFill>
            <a:srgbClr val="FAFFFA"/>
          </a:solidFill>
          <a:ln>
            <a:solidFill>
              <a:srgbClr val="FAFFF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</TotalTime>
  <Words>445</Words>
  <Application>Microsoft Office PowerPoint</Application>
  <PresentationFormat>Custom</PresentationFormat>
  <Paragraphs>84</Paragraphs>
  <Slides>10</Slides>
  <Notes>9</Notes>
  <HiddenSlides>0</HiddenSlides>
  <MMClips>3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Nobile</vt:lpstr>
      <vt:lpstr>Fraunces Extra Bold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Patel, Rudra Miteshkumar</cp:lastModifiedBy>
  <cp:revision>3</cp:revision>
  <dcterms:created xsi:type="dcterms:W3CDTF">2025-04-11T04:46:39Z</dcterms:created>
  <dcterms:modified xsi:type="dcterms:W3CDTF">2025-04-11T05:22:21Z</dcterms:modified>
</cp:coreProperties>
</file>